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57" r:id="rId5"/>
    <p:sldId id="261" r:id="rId6"/>
    <p:sldId id="258"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358B"/>
    <a:srgbClr val="00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871AC6-772E-461B-B99F-8AF6D8DBF0D7}"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147243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71AC6-772E-461B-B99F-8AF6D8DBF0D7}"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36852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71AC6-772E-461B-B99F-8AF6D8DBF0D7}"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88367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71AC6-772E-461B-B99F-8AF6D8DBF0D7}"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14668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871AC6-772E-461B-B99F-8AF6D8DBF0D7}" type="datetimeFigureOut">
              <a:rPr lang="en-GB" smtClean="0"/>
              <a:t>15/12/2020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31558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871AC6-772E-461B-B99F-8AF6D8DBF0D7}"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38327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871AC6-772E-461B-B99F-8AF6D8DBF0D7}" type="datetimeFigureOut">
              <a:rPr lang="en-GB" smtClean="0"/>
              <a:t>15/12/2020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168080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871AC6-772E-461B-B99F-8AF6D8DBF0D7}" type="datetimeFigureOut">
              <a:rPr lang="en-GB" smtClean="0"/>
              <a:t>15/12/2020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77458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71AC6-772E-461B-B99F-8AF6D8DBF0D7}" type="datetimeFigureOut">
              <a:rPr lang="en-GB" smtClean="0"/>
              <a:t>15/12/2020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81325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871AC6-772E-461B-B99F-8AF6D8DBF0D7}"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266327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871AC6-772E-461B-B99F-8AF6D8DBF0D7}" type="datetimeFigureOut">
              <a:rPr lang="en-GB" smtClean="0"/>
              <a:t>15/12/2020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BC7B5-FF2C-4A24-9CC7-460E071076A4}" type="slidenum">
              <a:rPr lang="en-GB" smtClean="0"/>
              <a:t>‹#›</a:t>
            </a:fld>
            <a:endParaRPr lang="en-GB"/>
          </a:p>
        </p:txBody>
      </p:sp>
    </p:spTree>
    <p:extLst>
      <p:ext uri="{BB962C8B-B14F-4D97-AF65-F5344CB8AC3E}">
        <p14:creationId xmlns:p14="http://schemas.microsoft.com/office/powerpoint/2010/main" val="312713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71AC6-772E-461B-B99F-8AF6D8DBF0D7}" type="datetimeFigureOut">
              <a:rPr lang="en-GB" smtClean="0"/>
              <a:t>15/12/2020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BC7B5-FF2C-4A24-9CC7-460E071076A4}" type="slidenum">
              <a:rPr lang="en-GB" smtClean="0"/>
              <a:t>‹#›</a:t>
            </a:fld>
            <a:endParaRPr lang="en-GB"/>
          </a:p>
        </p:txBody>
      </p:sp>
    </p:spTree>
    <p:extLst>
      <p:ext uri="{BB962C8B-B14F-4D97-AF65-F5344CB8AC3E}">
        <p14:creationId xmlns:p14="http://schemas.microsoft.com/office/powerpoint/2010/main" val="335194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t-nicholas.kent.sch.uk/STLS/advice-for-senco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mic Sans MS" panose="030F0702030302020204" pitchFamily="66" charset="0"/>
              </a:rPr>
              <a:t>How I am feeling</a:t>
            </a:r>
            <a:endParaRPr lang="en-GB" dirty="0">
              <a:latin typeface="Comic Sans MS" panose="030F0702030302020204" pitchFamily="66" charset="0"/>
            </a:endParaRPr>
          </a:p>
        </p:txBody>
      </p:sp>
      <p:sp>
        <p:nvSpPr>
          <p:cNvPr id="3" name="Subtitle 2"/>
          <p:cNvSpPr>
            <a:spLocks noGrp="1"/>
          </p:cNvSpPr>
          <p:nvPr>
            <p:ph type="subTitle" idx="1"/>
          </p:nvPr>
        </p:nvSpPr>
        <p:spPr/>
        <p:txBody>
          <a:bodyPr/>
          <a:lstStyle/>
          <a:p>
            <a:r>
              <a:rPr lang="en-GB" dirty="0" smtClean="0">
                <a:latin typeface="Comic Sans MS" panose="030F0702030302020204" pitchFamily="66" charset="0"/>
              </a:rPr>
              <a:t>Canterbury STLS</a:t>
            </a:r>
          </a:p>
          <a:p>
            <a:endParaRPr lang="en-GB" dirty="0">
              <a:latin typeface="Comic Sans MS" panose="030F0702030302020204" pitchFamily="66" charset="0"/>
            </a:endParaRPr>
          </a:p>
        </p:txBody>
      </p:sp>
    </p:spTree>
    <p:extLst>
      <p:ext uri="{BB962C8B-B14F-4D97-AF65-F5344CB8AC3E}">
        <p14:creationId xmlns:p14="http://schemas.microsoft.com/office/powerpoint/2010/main" val="1152101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Developing understanding of emotions</a:t>
            </a:r>
            <a:endParaRPr lang="en-GB" dirty="0">
              <a:latin typeface="Comic Sans MS" panose="030F0702030302020204" pitchFamily="66" charset="0"/>
            </a:endParaRPr>
          </a:p>
        </p:txBody>
      </p:sp>
      <p:sp>
        <p:nvSpPr>
          <p:cNvPr id="3" name="Content Placeholder 2"/>
          <p:cNvSpPr>
            <a:spLocks noGrp="1"/>
          </p:cNvSpPr>
          <p:nvPr>
            <p:ph idx="1"/>
          </p:nvPr>
        </p:nvSpPr>
        <p:spPr>
          <a:xfrm>
            <a:off x="838200" y="1532965"/>
            <a:ext cx="10515600" cy="4643998"/>
          </a:xfrm>
        </p:spPr>
        <p:txBody>
          <a:bodyPr>
            <a:normAutofit/>
          </a:bodyPr>
          <a:lstStyle/>
          <a:p>
            <a:pPr marL="0" indent="0">
              <a:buNone/>
            </a:pPr>
            <a:r>
              <a:rPr lang="en-GB" sz="2000" dirty="0" smtClean="0">
                <a:latin typeface="Comic Sans MS" panose="030F0702030302020204" pitchFamily="66" charset="0"/>
              </a:rPr>
              <a:t>Very young children need support to understand the emotions and feelings they have. (see advice sheet Developing Understanding of </a:t>
            </a:r>
            <a:r>
              <a:rPr lang="en-GB" sz="2000" dirty="0">
                <a:latin typeface="Comic Sans MS" panose="030F0702030302020204" pitchFamily="66" charset="0"/>
              </a:rPr>
              <a:t>E</a:t>
            </a:r>
            <a:r>
              <a:rPr lang="en-GB" sz="2000" dirty="0" smtClean="0">
                <a:latin typeface="Comic Sans MS" panose="030F0702030302020204" pitchFamily="66" charset="0"/>
              </a:rPr>
              <a:t>motion </a:t>
            </a:r>
            <a:r>
              <a:rPr lang="en-GB" sz="2000" dirty="0">
                <a:latin typeface="Comic Sans MS" panose="030F0702030302020204" pitchFamily="66" charset="0"/>
              </a:rPr>
              <a:t>W</a:t>
            </a:r>
            <a:r>
              <a:rPr lang="en-GB" sz="2000" dirty="0" smtClean="0">
                <a:latin typeface="Comic Sans MS" panose="030F0702030302020204" pitchFamily="66" charset="0"/>
              </a:rPr>
              <a:t>ords </a:t>
            </a:r>
            <a:r>
              <a:rPr lang="en-GB" sz="2000" dirty="0">
                <a:latin typeface="Comic Sans MS" panose="030F0702030302020204" pitchFamily="66" charset="0"/>
                <a:hlinkClick r:id="rId2"/>
              </a:rPr>
              <a:t>https://</a:t>
            </a:r>
            <a:r>
              <a:rPr lang="en-GB" sz="2000" dirty="0" smtClean="0">
                <a:latin typeface="Comic Sans MS" panose="030F0702030302020204" pitchFamily="66" charset="0"/>
                <a:hlinkClick r:id="rId2"/>
              </a:rPr>
              <a:t>www.st-nicholas.kent.sch.uk/STLS/advice-for-sencos</a:t>
            </a:r>
            <a:r>
              <a:rPr lang="en-GB" sz="2000" dirty="0" smtClean="0">
                <a:latin typeface="Comic Sans MS" panose="030F0702030302020204" pitchFamily="66" charset="0"/>
              </a:rPr>
              <a:t>  )</a:t>
            </a:r>
          </a:p>
          <a:p>
            <a:pPr marL="0" indent="0">
              <a:buNone/>
            </a:pPr>
            <a:endParaRPr lang="en-GB" sz="1000" dirty="0">
              <a:latin typeface="Comic Sans MS" panose="030F0702030302020204" pitchFamily="66" charset="0"/>
            </a:endParaRPr>
          </a:p>
          <a:p>
            <a:pPr marL="0" indent="0">
              <a:buNone/>
            </a:pPr>
            <a:r>
              <a:rPr lang="en-GB" sz="2000" dirty="0" smtClean="0">
                <a:latin typeface="Comic Sans MS" panose="030F0702030302020204" pitchFamily="66" charset="0"/>
              </a:rPr>
              <a:t>Young children are unable to regulate their emotions without support. Co-regulating adults help them identify and name strong emotions or when they are just having an ‘okay’ day.</a:t>
            </a:r>
          </a:p>
          <a:p>
            <a:pPr marL="0" indent="0">
              <a:buNone/>
            </a:pPr>
            <a:endParaRPr lang="en-GB" sz="1000" dirty="0">
              <a:latin typeface="Comic Sans MS" panose="030F0702030302020204" pitchFamily="66" charset="0"/>
            </a:endParaRPr>
          </a:p>
          <a:p>
            <a:pPr marL="0" indent="0">
              <a:buNone/>
            </a:pPr>
            <a:r>
              <a:rPr lang="en-GB" sz="2000" dirty="0" smtClean="0">
                <a:latin typeface="Comic Sans MS" panose="030F0702030302020204" pitchFamily="66" charset="0"/>
              </a:rPr>
              <a:t>Children need to be taught that </a:t>
            </a:r>
            <a:r>
              <a:rPr lang="en-GB" sz="2000" b="1" i="1" dirty="0" smtClean="0">
                <a:latin typeface="Comic Sans MS" panose="030F0702030302020204" pitchFamily="66" charset="0"/>
              </a:rPr>
              <a:t>all</a:t>
            </a:r>
            <a:r>
              <a:rPr lang="en-GB" sz="2000" dirty="0" smtClean="0">
                <a:latin typeface="Comic Sans MS" panose="030F0702030302020204" pitchFamily="66" charset="0"/>
              </a:rPr>
              <a:t> emotions are natural and nothing to be scared of. It is how we manage those emotions that is important. Adults will need to teach coping strategies to help children understand what they can do to help them manage these feelings.</a:t>
            </a:r>
          </a:p>
          <a:p>
            <a:pPr marL="0" indent="0">
              <a:buNone/>
            </a:pPr>
            <a:endParaRPr lang="en-GB" sz="1050" dirty="0">
              <a:latin typeface="Comic Sans MS" panose="030F0702030302020204" pitchFamily="66" charset="0"/>
            </a:endParaRPr>
          </a:p>
          <a:p>
            <a:pPr marL="0" indent="0">
              <a:buNone/>
            </a:pPr>
            <a:r>
              <a:rPr lang="en-GB" sz="2000" dirty="0" smtClean="0">
                <a:solidFill>
                  <a:srgbClr val="85358B"/>
                </a:solidFill>
                <a:latin typeface="Comic Sans MS" panose="030F0702030302020204" pitchFamily="66" charset="0"/>
              </a:rPr>
              <a:t>Best </a:t>
            </a:r>
            <a:r>
              <a:rPr lang="en-GB" sz="2000" dirty="0" smtClean="0">
                <a:solidFill>
                  <a:srgbClr val="85358B"/>
                </a:solidFill>
                <a:latin typeface="Comic Sans MS" panose="030F0702030302020204" pitchFamily="66" charset="0"/>
              </a:rPr>
              <a:t>Practice </a:t>
            </a:r>
            <a:r>
              <a:rPr lang="en-GB" sz="2000" dirty="0" smtClean="0">
                <a:solidFill>
                  <a:srgbClr val="85358B"/>
                </a:solidFill>
                <a:latin typeface="Comic Sans MS" panose="030F0702030302020204" pitchFamily="66" charset="0"/>
              </a:rPr>
              <a:t>Guidance for </a:t>
            </a:r>
            <a:r>
              <a:rPr lang="en-GB" sz="2000" smtClean="0">
                <a:solidFill>
                  <a:srgbClr val="85358B"/>
                </a:solidFill>
                <a:latin typeface="Comic Sans MS" panose="030F0702030302020204" pitchFamily="66" charset="0"/>
              </a:rPr>
              <a:t>the Early Years </a:t>
            </a:r>
            <a:r>
              <a:rPr lang="en-GB" sz="2000" dirty="0" smtClean="0">
                <a:latin typeface="Comic Sans MS" panose="030F0702030302020204" pitchFamily="66" charset="0"/>
              </a:rPr>
              <a:t>– Social Emotional Mental Health (</a:t>
            </a:r>
            <a:r>
              <a:rPr lang="en-GB" sz="2000" dirty="0" err="1" smtClean="0">
                <a:latin typeface="Comic Sans MS" panose="030F0702030302020204" pitchFamily="66" charset="0"/>
              </a:rPr>
              <a:t>pg</a:t>
            </a:r>
            <a:r>
              <a:rPr lang="en-GB" sz="2000" dirty="0" smtClean="0">
                <a:latin typeface="Comic Sans MS" panose="030F0702030302020204" pitchFamily="66" charset="0"/>
              </a:rPr>
              <a:t> 50-59) will give you many ideas and strategies to embed good practice within your setting.</a:t>
            </a:r>
            <a:endParaRPr lang="en-GB" sz="2000" dirty="0">
              <a:latin typeface="Comic Sans MS" panose="030F0702030302020204" pitchFamily="66" charset="0"/>
            </a:endParaRPr>
          </a:p>
        </p:txBody>
      </p:sp>
    </p:spTree>
    <p:extLst>
      <p:ext uri="{BB962C8B-B14F-4D97-AF65-F5344CB8AC3E}">
        <p14:creationId xmlns:p14="http://schemas.microsoft.com/office/powerpoint/2010/main" val="145458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1322"/>
          </a:xfrm>
        </p:spPr>
        <p:txBody>
          <a:bodyPr>
            <a:normAutofit/>
          </a:bodyPr>
          <a:lstStyle/>
          <a:p>
            <a:r>
              <a:rPr lang="en-GB" sz="3600" dirty="0" smtClean="0">
                <a:latin typeface="Comic Sans MS" panose="030F0702030302020204" pitchFamily="66" charset="0"/>
              </a:rPr>
              <a:t>How to use this resource</a:t>
            </a:r>
            <a:endParaRPr lang="en-GB" sz="3600" dirty="0">
              <a:latin typeface="Comic Sans MS" panose="030F0702030302020204" pitchFamily="66" charset="0"/>
            </a:endParaRPr>
          </a:p>
        </p:txBody>
      </p:sp>
      <p:sp>
        <p:nvSpPr>
          <p:cNvPr id="3" name="Content Placeholder 2"/>
          <p:cNvSpPr>
            <a:spLocks noGrp="1"/>
          </p:cNvSpPr>
          <p:nvPr>
            <p:ph idx="1"/>
          </p:nvPr>
        </p:nvSpPr>
        <p:spPr>
          <a:xfrm>
            <a:off x="838200" y="1156448"/>
            <a:ext cx="10515600" cy="5020515"/>
          </a:xfrm>
        </p:spPr>
        <p:txBody>
          <a:bodyPr>
            <a:normAutofit lnSpcReduction="10000"/>
          </a:bodyPr>
          <a:lstStyle/>
          <a:p>
            <a:r>
              <a:rPr lang="en-GB" sz="2400" dirty="0" smtClean="0">
                <a:latin typeface="Comic Sans MS" panose="030F0702030302020204" pitchFamily="66" charset="0"/>
              </a:rPr>
              <a:t>Print off the resource and laminate the individual emotion slides</a:t>
            </a:r>
          </a:p>
          <a:p>
            <a:endParaRPr lang="en-GB" sz="800" dirty="0">
              <a:latin typeface="Comic Sans MS" panose="030F0702030302020204" pitchFamily="66" charset="0"/>
            </a:endParaRPr>
          </a:p>
          <a:p>
            <a:r>
              <a:rPr lang="en-GB" sz="2400" dirty="0" smtClean="0">
                <a:latin typeface="Comic Sans MS" panose="030F0702030302020204" pitchFamily="66" charset="0"/>
              </a:rPr>
              <a:t>Use this with individual children or small groups when they are feeling safe and calm</a:t>
            </a:r>
          </a:p>
          <a:p>
            <a:endParaRPr lang="en-GB" sz="800" dirty="0">
              <a:latin typeface="Comic Sans MS" panose="030F0702030302020204" pitchFamily="66" charset="0"/>
            </a:endParaRPr>
          </a:p>
          <a:p>
            <a:r>
              <a:rPr lang="en-GB" sz="2400" dirty="0" smtClean="0">
                <a:latin typeface="Comic Sans MS" panose="030F0702030302020204" pitchFamily="66" charset="0"/>
              </a:rPr>
              <a:t>Use with books about emotions such as ‘The Colour Monster’, ‘What makes me happy?’ and ‘Listening to my body’</a:t>
            </a:r>
          </a:p>
          <a:p>
            <a:endParaRPr lang="en-GB" sz="900" dirty="0" smtClean="0">
              <a:latin typeface="Comic Sans MS" panose="030F0702030302020204" pitchFamily="66" charset="0"/>
            </a:endParaRPr>
          </a:p>
          <a:p>
            <a:r>
              <a:rPr lang="en-GB" sz="2400" dirty="0" smtClean="0">
                <a:latin typeface="Comic Sans MS" panose="030F0702030302020204" pitchFamily="66" charset="0"/>
              </a:rPr>
              <a:t>Talk about how we all feel emotions differently. How does their body feel when  they are happy?</a:t>
            </a:r>
          </a:p>
          <a:p>
            <a:endParaRPr lang="en-GB" sz="800" dirty="0" smtClean="0">
              <a:latin typeface="Comic Sans MS" panose="030F0702030302020204" pitchFamily="66" charset="0"/>
            </a:endParaRPr>
          </a:p>
          <a:p>
            <a:r>
              <a:rPr lang="en-GB" sz="2400" dirty="0" smtClean="0">
                <a:latin typeface="Comic Sans MS" panose="030F0702030302020204" pitchFamily="66" charset="0"/>
              </a:rPr>
              <a:t>Use mirrors to support children understand what ‘faces’ look like when experiencing different emotions</a:t>
            </a:r>
          </a:p>
          <a:p>
            <a:endParaRPr lang="en-GB" sz="800" dirty="0">
              <a:latin typeface="Comic Sans MS" panose="030F0702030302020204" pitchFamily="66" charset="0"/>
            </a:endParaRPr>
          </a:p>
          <a:p>
            <a:r>
              <a:rPr lang="en-GB" sz="2400" dirty="0" smtClean="0">
                <a:latin typeface="Comic Sans MS" panose="030F0702030302020204" pitchFamily="66" charset="0"/>
              </a:rPr>
              <a:t>Help them name their emotions throughout the day</a:t>
            </a:r>
          </a:p>
          <a:p>
            <a:endParaRPr lang="en-GB" dirty="0">
              <a:latin typeface="Comic Sans MS" panose="030F0702030302020204" pitchFamily="66" charset="0"/>
            </a:endParaRPr>
          </a:p>
        </p:txBody>
      </p:sp>
    </p:spTree>
    <p:extLst>
      <p:ext uri="{BB962C8B-B14F-4D97-AF65-F5344CB8AC3E}">
        <p14:creationId xmlns:p14="http://schemas.microsoft.com/office/powerpoint/2010/main" val="154328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9"/>
            <a:ext cx="10515600" cy="1560059"/>
          </a:xfrm>
        </p:spPr>
        <p:txBody>
          <a:bodyPr/>
          <a:lstStyle/>
          <a:p>
            <a:r>
              <a:rPr lang="en-GB" dirty="0" smtClean="0">
                <a:latin typeface="Comic Sans MS" panose="030F0702030302020204" pitchFamily="66" charset="0"/>
              </a:rPr>
              <a:t>When I am </a:t>
            </a:r>
            <a:r>
              <a:rPr lang="en-GB" dirty="0" smtClean="0">
                <a:solidFill>
                  <a:srgbClr val="FFC000"/>
                </a:solidFill>
                <a:latin typeface="Comic Sans MS" panose="030F0702030302020204" pitchFamily="66" charset="0"/>
              </a:rPr>
              <a:t>happy</a:t>
            </a:r>
            <a:r>
              <a:rPr lang="en-GB" dirty="0" smtClean="0">
                <a:latin typeface="Comic Sans MS" panose="030F0702030302020204" pitchFamily="66" charset="0"/>
              </a:rPr>
              <a:t> my body feels…</a:t>
            </a:r>
            <a:endParaRPr lang="en-GB" dirty="0">
              <a:latin typeface="Comic Sans MS" panose="030F0702030302020204" pitchFamily="66" charset="0"/>
            </a:endParaRPr>
          </a:p>
        </p:txBody>
      </p:sp>
      <p:pic>
        <p:nvPicPr>
          <p:cNvPr id="6" name="Content Placeholder 5"/>
          <p:cNvPicPr>
            <a:picLocks noGrp="1" noChangeAspect="1"/>
          </p:cNvPicPr>
          <p:nvPr>
            <p:ph sz="half" idx="1"/>
          </p:nvPr>
        </p:nvPicPr>
        <p:blipFill>
          <a:blip r:embed="rId2"/>
          <a:stretch>
            <a:fillRect/>
          </a:stretch>
        </p:blipFill>
        <p:spPr>
          <a:xfrm>
            <a:off x="4352925" y="1201803"/>
            <a:ext cx="3370211" cy="5064525"/>
          </a:xfrm>
        </p:spPr>
      </p:pic>
      <p:sp>
        <p:nvSpPr>
          <p:cNvPr id="3" name="Content Placeholder 2"/>
          <p:cNvSpPr>
            <a:spLocks noGrp="1"/>
          </p:cNvSpPr>
          <p:nvPr>
            <p:ph sz="half" idx="2"/>
          </p:nvPr>
        </p:nvSpPr>
        <p:spPr>
          <a:xfrm>
            <a:off x="7490012" y="1812178"/>
            <a:ext cx="4182035" cy="4351338"/>
          </a:xfrm>
        </p:spPr>
        <p:txBody>
          <a:bodyPr>
            <a:normAutofit/>
          </a:bodyPr>
          <a:lstStyle/>
          <a:p>
            <a:pPr marL="0" indent="0" algn="r">
              <a:buNone/>
            </a:pPr>
            <a:r>
              <a:rPr lang="en-GB" dirty="0" smtClean="0">
                <a:latin typeface="Comic Sans MS" panose="030F0702030302020204" pitchFamily="66" charset="0"/>
              </a:rPr>
              <a:t> happy face</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s</a:t>
            </a:r>
            <a:r>
              <a:rPr lang="en-GB" dirty="0" smtClean="0">
                <a:latin typeface="Comic Sans MS" panose="030F0702030302020204" pitchFamily="66" charset="0"/>
              </a:rPr>
              <a:t>leep well</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f</a:t>
            </a:r>
            <a:r>
              <a:rPr lang="en-GB" dirty="0" smtClean="0">
                <a:latin typeface="Comic Sans MS" panose="030F0702030302020204" pitchFamily="66" charset="0"/>
              </a:rPr>
              <a:t>riendly</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w</a:t>
            </a:r>
            <a:r>
              <a:rPr lang="en-GB" dirty="0" smtClean="0">
                <a:latin typeface="Comic Sans MS" panose="030F0702030302020204" pitchFamily="66" charset="0"/>
              </a:rPr>
              <a:t>ant to play with things and people</a:t>
            </a:r>
            <a:endParaRPr lang="en-GB" dirty="0">
              <a:latin typeface="Comic Sans MS" panose="030F0702030302020204" pitchFamily="66" charset="0"/>
            </a:endParaRPr>
          </a:p>
        </p:txBody>
      </p:sp>
      <p:sp>
        <p:nvSpPr>
          <p:cNvPr id="5" name="Rectangle 4"/>
          <p:cNvSpPr/>
          <p:nvPr/>
        </p:nvSpPr>
        <p:spPr>
          <a:xfrm>
            <a:off x="1045029" y="1690688"/>
            <a:ext cx="3863147" cy="4832092"/>
          </a:xfrm>
          <a:prstGeom prst="rect">
            <a:avLst/>
          </a:prstGeom>
        </p:spPr>
        <p:txBody>
          <a:bodyPr wrap="square">
            <a:spAutoFit/>
          </a:bodyPr>
          <a:lstStyle/>
          <a:p>
            <a:r>
              <a:rPr lang="en-GB" sz="2800" dirty="0">
                <a:latin typeface="Comic Sans MS" panose="030F0702030302020204" pitchFamily="66" charset="0"/>
              </a:rPr>
              <a:t>l</a:t>
            </a:r>
            <a:r>
              <a:rPr lang="en-GB" sz="2800" dirty="0" smtClean="0">
                <a:latin typeface="Comic Sans MS" panose="030F0702030302020204" pitchFamily="66" charset="0"/>
              </a:rPr>
              <a:t>aughing</a:t>
            </a: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r>
              <a:rPr lang="en-GB" sz="2800" dirty="0" smtClean="0">
                <a:latin typeface="Comic Sans MS" panose="030F0702030302020204" pitchFamily="66" charset="0"/>
              </a:rPr>
              <a:t>lively</a:t>
            </a: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r>
              <a:rPr lang="en-GB" sz="2800" dirty="0">
                <a:latin typeface="Comic Sans MS" panose="030F0702030302020204" pitchFamily="66" charset="0"/>
              </a:rPr>
              <a:t>e</a:t>
            </a:r>
            <a:r>
              <a:rPr lang="en-GB" sz="2800" dirty="0" smtClean="0">
                <a:latin typeface="Comic Sans MS" panose="030F0702030302020204" pitchFamily="66" charset="0"/>
              </a:rPr>
              <a:t>njoy things</a:t>
            </a:r>
          </a:p>
          <a:p>
            <a:endParaRPr lang="en-GB" sz="2800" dirty="0" smtClean="0">
              <a:latin typeface="Comic Sans MS" panose="030F0702030302020204" pitchFamily="66" charset="0"/>
            </a:endParaRPr>
          </a:p>
          <a:p>
            <a:r>
              <a:rPr lang="en-GB" sz="2800" dirty="0">
                <a:latin typeface="Comic Sans MS" panose="030F0702030302020204" pitchFamily="66" charset="0"/>
              </a:rPr>
              <a:t>b</a:t>
            </a:r>
            <a:r>
              <a:rPr lang="en-GB" sz="2800" dirty="0" smtClean="0">
                <a:latin typeface="Comic Sans MS" panose="030F0702030302020204" pitchFamily="66" charset="0"/>
              </a:rPr>
              <a:t>ouncy</a:t>
            </a:r>
          </a:p>
          <a:p>
            <a:endParaRPr lang="en-GB" sz="2800" dirty="0">
              <a:latin typeface="Comic Sans MS" panose="030F0702030302020204" pitchFamily="66" charset="0"/>
            </a:endParaRPr>
          </a:p>
          <a:p>
            <a:r>
              <a:rPr lang="en-GB" sz="2800" dirty="0">
                <a:latin typeface="Comic Sans MS" panose="030F0702030302020204" pitchFamily="66" charset="0"/>
              </a:rPr>
              <a:t>s</a:t>
            </a:r>
            <a:r>
              <a:rPr lang="en-GB" sz="2800" dirty="0" smtClean="0">
                <a:latin typeface="Comic Sans MS" panose="030F0702030302020204" pitchFamily="66" charset="0"/>
              </a:rPr>
              <a:t>miley face</a:t>
            </a:r>
            <a:endParaRPr lang="en-GB" sz="2800" dirty="0">
              <a:latin typeface="Comic Sans MS" panose="030F0702030302020204" pitchFamily="66" charset="0"/>
            </a:endParaRPr>
          </a:p>
        </p:txBody>
      </p:sp>
    </p:spTree>
    <p:extLst>
      <p:ext uri="{BB962C8B-B14F-4D97-AF65-F5344CB8AC3E}">
        <p14:creationId xmlns:p14="http://schemas.microsoft.com/office/powerpoint/2010/main" val="118345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When I feel </a:t>
            </a:r>
            <a:r>
              <a:rPr lang="en-GB" dirty="0" smtClean="0">
                <a:solidFill>
                  <a:schemeClr val="bg1">
                    <a:lumMod val="50000"/>
                  </a:schemeClr>
                </a:solidFill>
                <a:latin typeface="Comic Sans MS" panose="030F0702030302020204" pitchFamily="66" charset="0"/>
              </a:rPr>
              <a:t>scared</a:t>
            </a:r>
            <a:r>
              <a:rPr lang="en-GB" dirty="0" smtClean="0">
                <a:latin typeface="Comic Sans MS" panose="030F0702030302020204" pitchFamily="66" charset="0"/>
              </a:rPr>
              <a:t> my body feels</a:t>
            </a:r>
            <a:endParaRPr lang="en-GB" dirty="0">
              <a:latin typeface="Comic Sans MS" panose="030F0702030302020204" pitchFamily="66" charset="0"/>
            </a:endParaRPr>
          </a:p>
        </p:txBody>
      </p:sp>
      <p:sp>
        <p:nvSpPr>
          <p:cNvPr id="4" name="Content Placeholder 3"/>
          <p:cNvSpPr>
            <a:spLocks noGrp="1"/>
          </p:cNvSpPr>
          <p:nvPr>
            <p:ph sz="half" idx="1"/>
          </p:nvPr>
        </p:nvSpPr>
        <p:spPr/>
        <p:txBody>
          <a:bodyPr>
            <a:normAutofit lnSpcReduction="10000"/>
          </a:bodyPr>
          <a:lstStyle/>
          <a:p>
            <a:pPr marL="0" indent="0">
              <a:buNone/>
            </a:pPr>
            <a:r>
              <a:rPr lang="en-GB" dirty="0" smtClean="0">
                <a:latin typeface="Comic Sans MS" panose="030F0702030302020204" pitchFamily="66" charset="0"/>
              </a:rPr>
              <a:t>hot</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d</a:t>
            </a:r>
            <a:r>
              <a:rPr lang="en-GB" dirty="0" smtClean="0">
                <a:latin typeface="Comic Sans MS" panose="030F0702030302020204" pitchFamily="66" charset="0"/>
              </a:rPr>
              <a:t>ry mouth</a:t>
            </a:r>
          </a:p>
          <a:p>
            <a:pPr marL="0" indent="0">
              <a:buNone/>
            </a:pP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w</a:t>
            </a:r>
            <a:r>
              <a:rPr lang="en-GB" dirty="0" smtClean="0">
                <a:latin typeface="Comic Sans MS" panose="030F0702030302020204" pitchFamily="66" charset="0"/>
              </a:rPr>
              <a:t>obbly tummy</a:t>
            </a:r>
          </a:p>
          <a:p>
            <a:pPr marL="0" indent="0">
              <a:buNone/>
            </a:pP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jelly legs</a:t>
            </a:r>
            <a:endParaRPr lang="en-GB" dirty="0">
              <a:latin typeface="Comic Sans MS" panose="030F0702030302020204" pitchFamily="66" charset="0"/>
            </a:endParaRPr>
          </a:p>
        </p:txBody>
      </p:sp>
      <p:sp>
        <p:nvSpPr>
          <p:cNvPr id="5" name="Content Placeholder 4"/>
          <p:cNvSpPr>
            <a:spLocks noGrp="1"/>
          </p:cNvSpPr>
          <p:nvPr>
            <p:ph sz="half" idx="2"/>
          </p:nvPr>
        </p:nvSpPr>
        <p:spPr/>
        <p:txBody>
          <a:bodyPr>
            <a:normAutofit lnSpcReduction="10000"/>
          </a:bodyPr>
          <a:lstStyle/>
          <a:p>
            <a:pPr marL="0" indent="0" algn="r">
              <a:buNone/>
            </a:pPr>
            <a:r>
              <a:rPr lang="en-GB" dirty="0">
                <a:latin typeface="Comic Sans MS" panose="030F0702030302020204" pitchFamily="66" charset="0"/>
              </a:rPr>
              <a:t>u</a:t>
            </a:r>
            <a:r>
              <a:rPr lang="en-GB" dirty="0" smtClean="0">
                <a:latin typeface="Comic Sans MS" panose="030F0702030302020204" pitchFamily="66" charset="0"/>
              </a:rPr>
              <a:t>pset</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n</a:t>
            </a:r>
            <a:r>
              <a:rPr lang="en-GB" dirty="0" smtClean="0">
                <a:latin typeface="Comic Sans MS" panose="030F0702030302020204" pitchFamily="66" charset="0"/>
              </a:rPr>
              <a:t>eed the toilet</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l</a:t>
            </a:r>
            <a:r>
              <a:rPr lang="en-GB" dirty="0" smtClean="0">
                <a:latin typeface="Comic Sans MS" panose="030F0702030302020204" pitchFamily="66" charset="0"/>
              </a:rPr>
              <a:t>ips tremble</a:t>
            </a:r>
          </a:p>
          <a:p>
            <a:pPr marL="0" indent="0" algn="r">
              <a:buNone/>
            </a:pPr>
            <a:endParaRPr lang="en-GB" dirty="0" smtClean="0">
              <a:latin typeface="Comic Sans MS" panose="030F0702030302020204" pitchFamily="66" charset="0"/>
            </a:endParaRPr>
          </a:p>
          <a:p>
            <a:pPr marL="0" indent="0" algn="r">
              <a:buNone/>
            </a:pPr>
            <a:r>
              <a:rPr lang="en-GB" dirty="0">
                <a:latin typeface="Comic Sans MS" panose="030F0702030302020204" pitchFamily="66" charset="0"/>
              </a:rPr>
              <a:t>h</a:t>
            </a:r>
            <a:r>
              <a:rPr lang="en-GB" dirty="0" smtClean="0">
                <a:latin typeface="Comic Sans MS" panose="030F0702030302020204" pitchFamily="66" charset="0"/>
              </a:rPr>
              <a:t>eadache</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heart beats faster</a:t>
            </a:r>
          </a:p>
          <a:p>
            <a:pPr marL="0" indent="0" algn="r">
              <a:buNone/>
            </a:pPr>
            <a:endParaRPr lang="en-GB" dirty="0">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3905250" y="2114550"/>
            <a:ext cx="4381500" cy="2628900"/>
          </a:xfrm>
          <a:prstGeom prst="rect">
            <a:avLst/>
          </a:prstGeom>
        </p:spPr>
      </p:pic>
    </p:spTree>
    <p:extLst>
      <p:ext uri="{BB962C8B-B14F-4D97-AF65-F5344CB8AC3E}">
        <p14:creationId xmlns:p14="http://schemas.microsoft.com/office/powerpoint/2010/main" val="175668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When I feel </a:t>
            </a:r>
            <a:r>
              <a:rPr lang="en-GB" dirty="0" smtClean="0">
                <a:solidFill>
                  <a:srgbClr val="0070C0"/>
                </a:solidFill>
                <a:latin typeface="Comic Sans MS" panose="030F0702030302020204" pitchFamily="66" charset="0"/>
              </a:rPr>
              <a:t>sad </a:t>
            </a:r>
            <a:r>
              <a:rPr lang="en-GB" dirty="0" smtClean="0">
                <a:latin typeface="Comic Sans MS" panose="030F0702030302020204" pitchFamily="66" charset="0"/>
              </a:rPr>
              <a:t>my body feels…</a:t>
            </a:r>
            <a:endParaRPr lang="en-GB" dirty="0">
              <a:latin typeface="Comic Sans MS" panose="030F0702030302020204" pitchFamily="66" charset="0"/>
            </a:endParaRPr>
          </a:p>
        </p:txBody>
      </p:sp>
      <p:sp>
        <p:nvSpPr>
          <p:cNvPr id="5" name="Content Placeholder 4"/>
          <p:cNvSpPr>
            <a:spLocks noGrp="1"/>
          </p:cNvSpPr>
          <p:nvPr>
            <p:ph sz="half" idx="2"/>
          </p:nvPr>
        </p:nvSpPr>
        <p:spPr/>
        <p:txBody>
          <a:bodyPr>
            <a:normAutofit fontScale="92500"/>
          </a:bodyPr>
          <a:lstStyle/>
          <a:p>
            <a:pPr marL="0" indent="0" algn="r">
              <a:buNone/>
            </a:pPr>
            <a:r>
              <a:rPr lang="en-GB" dirty="0">
                <a:latin typeface="Comic Sans MS" panose="030F0702030302020204" pitchFamily="66" charset="0"/>
              </a:rPr>
              <a:t>c</a:t>
            </a:r>
            <a:r>
              <a:rPr lang="en-GB" dirty="0" smtClean="0">
                <a:latin typeface="Comic Sans MS" panose="030F0702030302020204" pitchFamily="66" charset="0"/>
              </a:rPr>
              <a:t>an’t get to sleep</a:t>
            </a:r>
          </a:p>
          <a:p>
            <a:pPr algn="r"/>
            <a:endParaRPr lang="en-GB" dirty="0">
              <a:latin typeface="Comic Sans MS" panose="030F0702030302020204" pitchFamily="66" charset="0"/>
            </a:endParaRPr>
          </a:p>
          <a:p>
            <a:pPr marL="0" indent="0" algn="r">
              <a:buNone/>
            </a:pPr>
            <a:r>
              <a:rPr lang="en-GB" dirty="0">
                <a:latin typeface="Comic Sans MS" panose="030F0702030302020204" pitchFamily="66" charset="0"/>
              </a:rPr>
              <a:t>c</a:t>
            </a:r>
            <a:r>
              <a:rPr lang="en-GB" dirty="0" smtClean="0">
                <a:latin typeface="Comic Sans MS" panose="030F0702030302020204" pitchFamily="66" charset="0"/>
              </a:rPr>
              <a:t>rying</a:t>
            </a:r>
          </a:p>
          <a:p>
            <a:pPr algn="r"/>
            <a:endParaRPr lang="en-GB" dirty="0">
              <a:latin typeface="Comic Sans MS" panose="030F0702030302020204" pitchFamily="66" charset="0"/>
            </a:endParaRPr>
          </a:p>
          <a:p>
            <a:pPr marL="0" indent="0" algn="r">
              <a:buNone/>
            </a:pPr>
            <a:r>
              <a:rPr lang="en-GB" dirty="0">
                <a:latin typeface="Comic Sans MS" panose="030F0702030302020204" pitchFamily="66" charset="0"/>
              </a:rPr>
              <a:t>e</a:t>
            </a:r>
            <a:r>
              <a:rPr lang="en-GB" dirty="0" smtClean="0">
                <a:latin typeface="Comic Sans MS" panose="030F0702030302020204" pitchFamily="66" charset="0"/>
              </a:rPr>
              <a:t>asily upset</a:t>
            </a:r>
          </a:p>
          <a:p>
            <a:pPr algn="r"/>
            <a:endParaRPr lang="en-GB" dirty="0">
              <a:latin typeface="Comic Sans MS" panose="030F0702030302020204" pitchFamily="66" charset="0"/>
            </a:endParaRPr>
          </a:p>
          <a:p>
            <a:pPr marL="0" indent="0" algn="r">
              <a:buNone/>
            </a:pPr>
            <a:r>
              <a:rPr lang="en-GB" dirty="0">
                <a:latin typeface="Comic Sans MS" panose="030F0702030302020204" pitchFamily="66" charset="0"/>
              </a:rPr>
              <a:t>f</a:t>
            </a:r>
            <a:r>
              <a:rPr lang="en-GB" dirty="0" smtClean="0">
                <a:latin typeface="Comic Sans MS" panose="030F0702030302020204" pitchFamily="66" charset="0"/>
              </a:rPr>
              <a:t>eel tired</a:t>
            </a:r>
          </a:p>
          <a:p>
            <a:pPr algn="r"/>
            <a:endParaRPr lang="en-GB" dirty="0">
              <a:latin typeface="Comic Sans MS" panose="030F0702030302020204" pitchFamily="66" charset="0"/>
            </a:endParaRPr>
          </a:p>
          <a:p>
            <a:pPr marL="0" indent="0" algn="r">
              <a:buNone/>
            </a:pPr>
            <a:r>
              <a:rPr lang="en-GB" dirty="0">
                <a:latin typeface="Comic Sans MS" panose="030F0702030302020204" pitchFamily="66" charset="0"/>
              </a:rPr>
              <a:t>f</a:t>
            </a:r>
            <a:r>
              <a:rPr lang="en-GB" dirty="0" smtClean="0">
                <a:latin typeface="Comic Sans MS" panose="030F0702030302020204" pitchFamily="66" charset="0"/>
              </a:rPr>
              <a:t>eel sick </a:t>
            </a:r>
            <a:endParaRPr lang="en-GB" dirty="0">
              <a:latin typeface="Comic Sans MS" panose="030F0702030302020204" pitchFamily="66" charset="0"/>
            </a:endParaRPr>
          </a:p>
        </p:txBody>
      </p:sp>
      <p:sp>
        <p:nvSpPr>
          <p:cNvPr id="6" name="Content Placeholder 5"/>
          <p:cNvSpPr>
            <a:spLocks noGrp="1"/>
          </p:cNvSpPr>
          <p:nvPr>
            <p:ph sz="half" idx="1"/>
          </p:nvPr>
        </p:nvSpPr>
        <p:spPr/>
        <p:txBody>
          <a:bodyPr>
            <a:normAutofit fontScale="92500"/>
          </a:bodyPr>
          <a:lstStyle/>
          <a:p>
            <a:pPr marL="0" indent="0">
              <a:buNone/>
            </a:pPr>
            <a:r>
              <a:rPr lang="en-GB" dirty="0">
                <a:latin typeface="Comic Sans MS" panose="030F0702030302020204" pitchFamily="66" charset="0"/>
              </a:rPr>
              <a:t>d</a:t>
            </a:r>
            <a:r>
              <a:rPr lang="en-GB" dirty="0" smtClean="0">
                <a:latin typeface="Comic Sans MS" panose="030F0702030302020204" pitchFamily="66" charset="0"/>
              </a:rPr>
              <a:t>on’t want to play with anything</a:t>
            </a:r>
          </a:p>
          <a:p>
            <a:endParaRPr lang="en-GB" dirty="0">
              <a:latin typeface="Comic Sans MS" panose="030F0702030302020204" pitchFamily="66" charset="0"/>
            </a:endParaRPr>
          </a:p>
          <a:p>
            <a:pPr marL="0" indent="0">
              <a:buNone/>
            </a:pPr>
            <a:r>
              <a:rPr lang="en-GB" dirty="0">
                <a:latin typeface="Comic Sans MS" panose="030F0702030302020204" pitchFamily="66" charset="0"/>
              </a:rPr>
              <a:t>n</a:t>
            </a:r>
            <a:r>
              <a:rPr lang="en-GB" dirty="0" smtClean="0">
                <a:latin typeface="Comic Sans MS" panose="030F0702030302020204" pitchFamily="66" charset="0"/>
              </a:rPr>
              <a:t>ot hungry</a:t>
            </a:r>
          </a:p>
          <a:p>
            <a:endParaRPr lang="en-GB" dirty="0">
              <a:latin typeface="Comic Sans MS" panose="030F0702030302020204" pitchFamily="66" charset="0"/>
            </a:endParaRPr>
          </a:p>
          <a:p>
            <a:pPr marL="0" indent="0">
              <a:buNone/>
            </a:pPr>
            <a:r>
              <a:rPr lang="en-GB" dirty="0">
                <a:latin typeface="Comic Sans MS" panose="030F0702030302020204" pitchFamily="66" charset="0"/>
              </a:rPr>
              <a:t>s</a:t>
            </a:r>
            <a:r>
              <a:rPr lang="en-GB" dirty="0" smtClean="0">
                <a:latin typeface="Comic Sans MS" panose="030F0702030302020204" pitchFamily="66" charset="0"/>
              </a:rPr>
              <a:t>ad face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b</a:t>
            </a:r>
            <a:r>
              <a:rPr lang="en-GB" dirty="0" smtClean="0">
                <a:latin typeface="Comic Sans MS" panose="030F0702030302020204" pitchFamily="66" charset="0"/>
              </a:rPr>
              <a:t>ody feels heavy</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grumpy</a:t>
            </a:r>
          </a:p>
          <a:p>
            <a:pPr marL="0" indent="0">
              <a:buNone/>
            </a:pPr>
            <a:endParaRPr lang="en-GB" dirty="0"/>
          </a:p>
          <a:p>
            <a:pPr marL="0" indent="0">
              <a:buNone/>
            </a:pPr>
            <a:endParaRPr lang="en-GB" dirty="0"/>
          </a:p>
        </p:txBody>
      </p:sp>
      <p:pic>
        <p:nvPicPr>
          <p:cNvPr id="7" name="Picture 6"/>
          <p:cNvPicPr>
            <a:picLocks noChangeAspect="1"/>
          </p:cNvPicPr>
          <p:nvPr/>
        </p:nvPicPr>
        <p:blipFill>
          <a:blip r:embed="rId2"/>
          <a:stretch>
            <a:fillRect/>
          </a:stretch>
        </p:blipFill>
        <p:spPr>
          <a:xfrm>
            <a:off x="3867042" y="2351273"/>
            <a:ext cx="3955892" cy="3619220"/>
          </a:xfrm>
          <a:prstGeom prst="rect">
            <a:avLst/>
          </a:prstGeom>
        </p:spPr>
      </p:pic>
    </p:spTree>
    <p:extLst>
      <p:ext uri="{BB962C8B-B14F-4D97-AF65-F5344CB8AC3E}">
        <p14:creationId xmlns:p14="http://schemas.microsoft.com/office/powerpoint/2010/main" val="251339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When I feel </a:t>
            </a:r>
            <a:r>
              <a:rPr lang="en-GB" dirty="0" smtClean="0">
                <a:solidFill>
                  <a:srgbClr val="6600CC"/>
                </a:solidFill>
                <a:latin typeface="Comic Sans MS" panose="030F0702030302020204" pitchFamily="66" charset="0"/>
              </a:rPr>
              <a:t>excited </a:t>
            </a:r>
            <a:r>
              <a:rPr lang="en-GB" dirty="0" smtClean="0">
                <a:solidFill>
                  <a:srgbClr val="000000"/>
                </a:solidFill>
                <a:latin typeface="Comic Sans MS" panose="030F0702030302020204" pitchFamily="66" charset="0"/>
              </a:rPr>
              <a:t>my body feels …</a:t>
            </a:r>
            <a:endParaRPr lang="en-GB" dirty="0">
              <a:solidFill>
                <a:srgbClr val="000000"/>
              </a:solidFill>
              <a:latin typeface="Comic Sans MS" panose="030F0702030302020204" pitchFamily="66" charset="0"/>
            </a:endParaRPr>
          </a:p>
        </p:txBody>
      </p:sp>
      <p:sp>
        <p:nvSpPr>
          <p:cNvPr id="4" name="Content Placeholder 3"/>
          <p:cNvSpPr>
            <a:spLocks noGrp="1"/>
          </p:cNvSpPr>
          <p:nvPr>
            <p:ph sz="half" idx="1"/>
          </p:nvPr>
        </p:nvSpPr>
        <p:spPr/>
        <p:txBody>
          <a:bodyPr>
            <a:normAutofit lnSpcReduction="10000"/>
          </a:bodyPr>
          <a:lstStyle/>
          <a:p>
            <a:pPr marL="0" indent="0">
              <a:buNone/>
            </a:pPr>
            <a:r>
              <a:rPr lang="en-GB" dirty="0" smtClean="0">
                <a:latin typeface="Comic Sans MS" panose="030F0702030302020204" pitchFamily="66" charset="0"/>
              </a:rPr>
              <a:t>my tummy feels squishy and fluttery</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b</a:t>
            </a:r>
            <a:r>
              <a:rPr lang="en-GB" dirty="0" smtClean="0">
                <a:latin typeface="Comic Sans MS" panose="030F0702030302020204" pitchFamily="66" charset="0"/>
              </a:rPr>
              <a:t>uzzy </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tingly </a:t>
            </a:r>
          </a:p>
          <a:p>
            <a:pPr marL="0" indent="0">
              <a:buNone/>
            </a:pP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my heart starts pounding</a:t>
            </a:r>
            <a:endParaRPr lang="en-GB" dirty="0">
              <a:latin typeface="Comic Sans MS" panose="030F0702030302020204" pitchFamily="66" charset="0"/>
            </a:endParaRPr>
          </a:p>
        </p:txBody>
      </p:sp>
      <p:sp>
        <p:nvSpPr>
          <p:cNvPr id="5" name="Content Placeholder 4"/>
          <p:cNvSpPr>
            <a:spLocks noGrp="1"/>
          </p:cNvSpPr>
          <p:nvPr>
            <p:ph sz="half" idx="2"/>
          </p:nvPr>
        </p:nvSpPr>
        <p:spPr/>
        <p:txBody>
          <a:bodyPr>
            <a:normAutofit lnSpcReduction="10000"/>
          </a:bodyPr>
          <a:lstStyle/>
          <a:p>
            <a:pPr marL="0" indent="0" algn="r">
              <a:buNone/>
            </a:pPr>
            <a:r>
              <a:rPr lang="en-GB" dirty="0">
                <a:latin typeface="Comic Sans MS" panose="030F0702030302020204" pitchFamily="66" charset="0"/>
              </a:rPr>
              <a:t>s</a:t>
            </a:r>
            <a:r>
              <a:rPr lang="en-GB" dirty="0" smtClean="0">
                <a:latin typeface="Comic Sans MS" panose="030F0702030302020204" pitchFamily="66" charset="0"/>
              </a:rPr>
              <a:t>miley face</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w</a:t>
            </a:r>
            <a:r>
              <a:rPr lang="en-GB" dirty="0" smtClean="0">
                <a:latin typeface="Comic Sans MS" panose="030F0702030302020204" pitchFamily="66" charset="0"/>
              </a:rPr>
              <a:t>ant to run</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b</a:t>
            </a:r>
            <a:r>
              <a:rPr lang="en-GB" dirty="0" smtClean="0">
                <a:latin typeface="Comic Sans MS" panose="030F0702030302020204" pitchFamily="66" charset="0"/>
              </a:rPr>
              <a:t>ouncy</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w</a:t>
            </a:r>
            <a:r>
              <a:rPr lang="en-GB" dirty="0" smtClean="0">
                <a:latin typeface="Comic Sans MS" panose="030F0702030302020204" pitchFamily="66" charset="0"/>
              </a:rPr>
              <a:t>ant to talk </a:t>
            </a:r>
          </a:p>
          <a:p>
            <a:pPr marL="0" indent="0" algn="r">
              <a:buNone/>
            </a:pPr>
            <a:endParaRPr lang="en-GB" dirty="0"/>
          </a:p>
          <a:p>
            <a:pPr marL="0" indent="0" algn="r">
              <a:buNone/>
            </a:pPr>
            <a:endParaRPr lang="en-GB" dirty="0"/>
          </a:p>
        </p:txBody>
      </p:sp>
      <p:pic>
        <p:nvPicPr>
          <p:cNvPr id="6" name="Picture 5"/>
          <p:cNvPicPr>
            <a:picLocks noChangeAspect="1"/>
          </p:cNvPicPr>
          <p:nvPr/>
        </p:nvPicPr>
        <p:blipFill>
          <a:blip r:embed="rId2"/>
          <a:stretch>
            <a:fillRect/>
          </a:stretch>
        </p:blipFill>
        <p:spPr>
          <a:xfrm>
            <a:off x="4020671" y="2441009"/>
            <a:ext cx="4333919" cy="2884026"/>
          </a:xfrm>
          <a:prstGeom prst="rect">
            <a:avLst/>
          </a:prstGeom>
        </p:spPr>
      </p:pic>
    </p:spTree>
    <p:extLst>
      <p:ext uri="{BB962C8B-B14F-4D97-AF65-F5344CB8AC3E}">
        <p14:creationId xmlns:p14="http://schemas.microsoft.com/office/powerpoint/2010/main" val="240175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When I feel </a:t>
            </a:r>
            <a:r>
              <a:rPr lang="en-GB" dirty="0" smtClean="0">
                <a:solidFill>
                  <a:srgbClr val="FF0000"/>
                </a:solidFill>
                <a:latin typeface="Comic Sans MS" panose="030F0702030302020204" pitchFamily="66" charset="0"/>
              </a:rPr>
              <a:t>angry </a:t>
            </a:r>
            <a:r>
              <a:rPr lang="en-GB" dirty="0" smtClean="0">
                <a:latin typeface="Comic Sans MS" panose="030F0702030302020204" pitchFamily="66" charset="0"/>
              </a:rPr>
              <a:t>my body feels …</a:t>
            </a:r>
            <a:endParaRPr lang="en-GB" dirty="0">
              <a:latin typeface="Comic Sans MS" panose="030F0702030302020204" pitchFamily="66" charset="0"/>
            </a:endParaRPr>
          </a:p>
        </p:txBody>
      </p:sp>
      <p:sp>
        <p:nvSpPr>
          <p:cNvPr id="5" name="Content Placeholder 4"/>
          <p:cNvSpPr>
            <a:spLocks noGrp="1"/>
          </p:cNvSpPr>
          <p:nvPr>
            <p:ph sz="half" idx="1"/>
          </p:nvPr>
        </p:nvSpPr>
        <p:spPr/>
        <p:txBody>
          <a:bodyPr>
            <a:normAutofit fontScale="85000" lnSpcReduction="20000"/>
          </a:bodyPr>
          <a:lstStyle/>
          <a:p>
            <a:pPr marL="0" indent="0">
              <a:buNone/>
            </a:pPr>
            <a:r>
              <a:rPr lang="en-GB" dirty="0" smtClean="0">
                <a:latin typeface="Comic Sans MS" panose="030F0702030302020204" pitchFamily="66" charset="0"/>
              </a:rPr>
              <a:t>hot</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h</a:t>
            </a:r>
            <a:r>
              <a:rPr lang="en-GB" dirty="0" smtClean="0">
                <a:latin typeface="Comic Sans MS" panose="030F0702030302020204" pitchFamily="66" charset="0"/>
              </a:rPr>
              <a:t>eadache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l</a:t>
            </a:r>
            <a:r>
              <a:rPr lang="en-GB" dirty="0" smtClean="0">
                <a:latin typeface="Comic Sans MS" panose="030F0702030302020204" pitchFamily="66" charset="0"/>
              </a:rPr>
              <a:t>ips tremble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s</a:t>
            </a:r>
            <a:r>
              <a:rPr lang="en-GB" dirty="0" smtClean="0">
                <a:latin typeface="Comic Sans MS" panose="030F0702030302020204" pitchFamily="66" charset="0"/>
              </a:rPr>
              <a:t>weaty hands</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u</a:t>
            </a:r>
            <a:r>
              <a:rPr lang="en-GB" dirty="0" smtClean="0">
                <a:latin typeface="Comic Sans MS" panose="030F0702030302020204" pitchFamily="66" charset="0"/>
              </a:rPr>
              <a:t>pset         cry</a:t>
            </a:r>
          </a:p>
        </p:txBody>
      </p:sp>
      <p:sp>
        <p:nvSpPr>
          <p:cNvPr id="6" name="Content Placeholder 5"/>
          <p:cNvSpPr>
            <a:spLocks noGrp="1"/>
          </p:cNvSpPr>
          <p:nvPr>
            <p:ph sz="half" idx="2"/>
          </p:nvPr>
        </p:nvSpPr>
        <p:spPr>
          <a:xfrm>
            <a:off x="6459583" y="1825625"/>
            <a:ext cx="5181600" cy="4351338"/>
          </a:xfrm>
        </p:spPr>
        <p:txBody>
          <a:bodyPr>
            <a:normAutofit fontScale="85000" lnSpcReduction="20000"/>
          </a:bodyPr>
          <a:lstStyle/>
          <a:p>
            <a:pPr marL="0" indent="0" algn="r">
              <a:buNone/>
            </a:pPr>
            <a:r>
              <a:rPr lang="en-GB" dirty="0">
                <a:latin typeface="Comic Sans MS" panose="030F0702030302020204" pitchFamily="66" charset="0"/>
              </a:rPr>
              <a:t>c</a:t>
            </a:r>
            <a:r>
              <a:rPr lang="en-GB" dirty="0" smtClean="0">
                <a:latin typeface="Comic Sans MS" panose="030F0702030302020204" pitchFamily="66" charset="0"/>
              </a:rPr>
              <a:t>lench fist     push</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s</a:t>
            </a:r>
            <a:r>
              <a:rPr lang="en-GB" dirty="0" smtClean="0">
                <a:latin typeface="Comic Sans MS" panose="030F0702030302020204" pitchFamily="66" charset="0"/>
              </a:rPr>
              <a:t>houting name calling      </a:t>
            </a:r>
          </a:p>
          <a:p>
            <a:pPr marL="0" indent="0" algn="r">
              <a:buNone/>
            </a:pPr>
            <a:endParaRPr lang="en-GB" dirty="0">
              <a:latin typeface="Comic Sans MS" panose="030F0702030302020204" pitchFamily="66" charset="0"/>
            </a:endParaRPr>
          </a:p>
          <a:p>
            <a:pPr marL="0" indent="0" algn="r">
              <a:buNone/>
            </a:pPr>
            <a:r>
              <a:rPr lang="en-GB" dirty="0" smtClean="0">
                <a:latin typeface="Comic Sans MS" panose="030F0702030302020204" pitchFamily="66" charset="0"/>
              </a:rPr>
              <a:t>shake</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a</a:t>
            </a:r>
            <a:r>
              <a:rPr lang="en-GB" dirty="0" smtClean="0">
                <a:latin typeface="Comic Sans MS" panose="030F0702030302020204" pitchFamily="66" charset="0"/>
              </a:rPr>
              <a:t>ngry face</a:t>
            </a:r>
          </a:p>
          <a:p>
            <a:pPr marL="0" indent="0" algn="r">
              <a:buNone/>
            </a:pPr>
            <a:endParaRPr lang="en-GB" dirty="0">
              <a:latin typeface="Comic Sans MS" panose="030F0702030302020204" pitchFamily="66" charset="0"/>
            </a:endParaRPr>
          </a:p>
          <a:p>
            <a:pPr marL="0" indent="0" algn="r">
              <a:buNone/>
            </a:pPr>
            <a:r>
              <a:rPr lang="en-GB" dirty="0" smtClean="0">
                <a:latin typeface="Comic Sans MS" panose="030F0702030302020204" pitchFamily="66" charset="0"/>
              </a:rPr>
              <a:t>Say things I don’t mean</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t</a:t>
            </a:r>
            <a:r>
              <a:rPr lang="en-GB" dirty="0" smtClean="0">
                <a:latin typeface="Comic Sans MS" panose="030F0702030302020204" pitchFamily="66" charset="0"/>
              </a:rPr>
              <a:t>hrow things</a:t>
            </a:r>
          </a:p>
          <a:p>
            <a:pPr marL="0" indent="0" algn="r">
              <a:buNone/>
            </a:pPr>
            <a:endParaRPr lang="en-GB" dirty="0"/>
          </a:p>
        </p:txBody>
      </p:sp>
      <p:pic>
        <p:nvPicPr>
          <p:cNvPr id="3" name="Picture 2"/>
          <p:cNvPicPr>
            <a:picLocks noChangeAspect="1"/>
          </p:cNvPicPr>
          <p:nvPr/>
        </p:nvPicPr>
        <p:blipFill>
          <a:blip r:embed="rId2"/>
          <a:stretch>
            <a:fillRect/>
          </a:stretch>
        </p:blipFill>
        <p:spPr>
          <a:xfrm>
            <a:off x="4249272" y="2141413"/>
            <a:ext cx="3133164" cy="3175497"/>
          </a:xfrm>
          <a:prstGeom prst="rect">
            <a:avLst/>
          </a:prstGeom>
        </p:spPr>
      </p:pic>
    </p:spTree>
    <p:extLst>
      <p:ext uri="{BB962C8B-B14F-4D97-AF65-F5344CB8AC3E}">
        <p14:creationId xmlns:p14="http://schemas.microsoft.com/office/powerpoint/2010/main" val="2254897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pPr marL="0" indent="0">
              <a:buNone/>
            </a:pPr>
            <a:r>
              <a:rPr lang="en-GB" dirty="0">
                <a:latin typeface="Comic Sans MS" panose="030F0702030302020204" pitchFamily="66" charset="0"/>
              </a:rPr>
              <a:t>q</a:t>
            </a:r>
            <a:r>
              <a:rPr lang="en-GB" dirty="0" smtClean="0">
                <a:latin typeface="Comic Sans MS" panose="030F0702030302020204" pitchFamily="66" charset="0"/>
              </a:rPr>
              <a:t>uiet</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g</a:t>
            </a:r>
            <a:r>
              <a:rPr lang="en-GB" dirty="0" smtClean="0">
                <a:latin typeface="Comic Sans MS" panose="030F0702030302020204" pitchFamily="66" charset="0"/>
              </a:rPr>
              <a:t>entle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b</a:t>
            </a:r>
            <a:r>
              <a:rPr lang="en-GB" dirty="0" smtClean="0">
                <a:latin typeface="Comic Sans MS" panose="030F0702030302020204" pitchFamily="66" charset="0"/>
              </a:rPr>
              <a:t>reathing slowly</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warm</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a</a:t>
            </a:r>
            <a:r>
              <a:rPr lang="en-GB" dirty="0" smtClean="0">
                <a:latin typeface="Comic Sans MS" panose="030F0702030302020204" pitchFamily="66" charset="0"/>
              </a:rPr>
              <a:t>ble to play</a:t>
            </a:r>
            <a:endParaRPr lang="en-GB" dirty="0">
              <a:latin typeface="Comic Sans MS" panose="030F0702030302020204" pitchFamily="66" charset="0"/>
            </a:endParaRPr>
          </a:p>
        </p:txBody>
      </p:sp>
      <p:sp>
        <p:nvSpPr>
          <p:cNvPr id="4" name="Content Placeholder 3"/>
          <p:cNvSpPr>
            <a:spLocks noGrp="1"/>
          </p:cNvSpPr>
          <p:nvPr>
            <p:ph sz="half" idx="2"/>
          </p:nvPr>
        </p:nvSpPr>
        <p:spPr/>
        <p:txBody>
          <a:bodyPr>
            <a:normAutofit lnSpcReduction="10000"/>
          </a:bodyPr>
          <a:lstStyle/>
          <a:p>
            <a:pPr marL="0" indent="0" algn="r">
              <a:buNone/>
            </a:pPr>
            <a:r>
              <a:rPr lang="en-GB" dirty="0" smtClean="0">
                <a:latin typeface="Comic Sans MS" panose="030F0702030302020204" pitchFamily="66" charset="0"/>
              </a:rPr>
              <a:t>relaxed</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c</a:t>
            </a:r>
            <a:r>
              <a:rPr lang="en-GB" dirty="0" smtClean="0">
                <a:latin typeface="Comic Sans MS" panose="030F0702030302020204" pitchFamily="66" charset="0"/>
              </a:rPr>
              <a:t>omfortable</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c</a:t>
            </a:r>
            <a:r>
              <a:rPr lang="en-GB" dirty="0" smtClean="0">
                <a:latin typeface="Comic Sans MS" panose="030F0702030302020204" pitchFamily="66" charset="0"/>
              </a:rPr>
              <a:t>an think about things</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c</a:t>
            </a:r>
            <a:r>
              <a:rPr lang="en-GB" dirty="0" smtClean="0">
                <a:latin typeface="Comic Sans MS" panose="030F0702030302020204" pitchFamily="66" charset="0"/>
              </a:rPr>
              <a:t>hatty</a:t>
            </a:r>
          </a:p>
          <a:p>
            <a:pPr marL="0" indent="0" algn="r">
              <a:buNone/>
            </a:pPr>
            <a:endParaRPr lang="en-GB" dirty="0">
              <a:latin typeface="Comic Sans MS" panose="030F0702030302020204" pitchFamily="66" charset="0"/>
            </a:endParaRPr>
          </a:p>
          <a:p>
            <a:pPr marL="0" indent="0" algn="r">
              <a:buNone/>
            </a:pPr>
            <a:r>
              <a:rPr lang="en-GB" dirty="0">
                <a:latin typeface="Comic Sans MS" panose="030F0702030302020204" pitchFamily="66" charset="0"/>
              </a:rPr>
              <a:t>a</a:t>
            </a:r>
            <a:r>
              <a:rPr lang="en-GB" dirty="0" smtClean="0">
                <a:latin typeface="Comic Sans MS" panose="030F0702030302020204" pitchFamily="66" charset="0"/>
              </a:rPr>
              <a:t>ware of things around me</a:t>
            </a:r>
          </a:p>
          <a:p>
            <a:pPr marL="0" indent="0" algn="r">
              <a:buNone/>
            </a:pPr>
            <a:endParaRPr lang="en-GB" dirty="0"/>
          </a:p>
        </p:txBody>
      </p:sp>
      <p:sp>
        <p:nvSpPr>
          <p:cNvPr id="5" name="Title 4"/>
          <p:cNvSpPr>
            <a:spLocks noGrp="1"/>
          </p:cNvSpPr>
          <p:nvPr>
            <p:ph type="title"/>
          </p:nvPr>
        </p:nvSpPr>
        <p:spPr/>
        <p:txBody>
          <a:bodyPr/>
          <a:lstStyle/>
          <a:p>
            <a:r>
              <a:rPr lang="en-GB" dirty="0" smtClean="0">
                <a:latin typeface="Comic Sans MS" panose="030F0702030302020204" pitchFamily="66" charset="0"/>
              </a:rPr>
              <a:t>When I feel </a:t>
            </a:r>
            <a:r>
              <a:rPr lang="en-GB" dirty="0" smtClean="0">
                <a:solidFill>
                  <a:srgbClr val="00B050"/>
                </a:solidFill>
                <a:latin typeface="Comic Sans MS" panose="030F0702030302020204" pitchFamily="66" charset="0"/>
              </a:rPr>
              <a:t>calm</a:t>
            </a:r>
            <a:r>
              <a:rPr lang="en-GB" dirty="0" smtClean="0">
                <a:latin typeface="Comic Sans MS" panose="030F0702030302020204" pitchFamily="66" charset="0"/>
              </a:rPr>
              <a:t> my body feels …</a:t>
            </a:r>
            <a:endParaRPr lang="en-GB" dirty="0">
              <a:latin typeface="Comic Sans MS" panose="030F0702030302020204" pitchFamily="66" charset="0"/>
            </a:endParaRPr>
          </a:p>
        </p:txBody>
      </p:sp>
      <p:pic>
        <p:nvPicPr>
          <p:cNvPr id="7" name="Picture 6"/>
          <p:cNvPicPr>
            <a:picLocks noChangeAspect="1"/>
          </p:cNvPicPr>
          <p:nvPr/>
        </p:nvPicPr>
        <p:blipFill>
          <a:blip r:embed="rId2"/>
          <a:stretch>
            <a:fillRect/>
          </a:stretch>
        </p:blipFill>
        <p:spPr>
          <a:xfrm>
            <a:off x="3697942" y="1833202"/>
            <a:ext cx="3707746" cy="3451492"/>
          </a:xfrm>
          <a:prstGeom prst="rect">
            <a:avLst/>
          </a:prstGeom>
        </p:spPr>
      </p:pic>
    </p:spTree>
    <p:extLst>
      <p:ext uri="{BB962C8B-B14F-4D97-AF65-F5344CB8AC3E}">
        <p14:creationId xmlns:p14="http://schemas.microsoft.com/office/powerpoint/2010/main" val="794968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TotalTime>
  <Words>422</Words>
  <Application>Microsoft Office PowerPoint</Application>
  <PresentationFormat>Widescreen</PresentationFormat>
  <Paragraphs>135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How I am feeling</vt:lpstr>
      <vt:lpstr>Developing understanding of emotions</vt:lpstr>
      <vt:lpstr>How to use this resource</vt:lpstr>
      <vt:lpstr>When I am happy my body feels…</vt:lpstr>
      <vt:lpstr>When I feel scared my body feels</vt:lpstr>
      <vt:lpstr>When I feel sad my body feels…</vt:lpstr>
      <vt:lpstr>When I feel excited my body feels …</vt:lpstr>
      <vt:lpstr>When I feel angry my body feels …</vt:lpstr>
      <vt:lpstr>When I feel calm my body feels …</vt:lpstr>
    </vt:vector>
  </TitlesOfParts>
  <Company>RM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 am feeling</dc:title>
  <dc:creator>Sue Fisher</dc:creator>
  <cp:lastModifiedBy>Susan Fisher</cp:lastModifiedBy>
  <cp:revision>32</cp:revision>
  <dcterms:created xsi:type="dcterms:W3CDTF">2020-12-01T09:20:07Z</dcterms:created>
  <dcterms:modified xsi:type="dcterms:W3CDTF">2020-12-15T10:15:13Z</dcterms:modified>
</cp:coreProperties>
</file>